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48"/>
  </p:notesMasterIdLst>
  <p:handoutMasterIdLst>
    <p:handoutMasterId r:id="rId49"/>
  </p:handoutMasterIdLst>
  <p:sldIdLst>
    <p:sldId id="256" r:id="rId4"/>
    <p:sldId id="525" r:id="rId5"/>
    <p:sldId id="517" r:id="rId6"/>
    <p:sldId id="376" r:id="rId7"/>
    <p:sldId id="334" r:id="rId8"/>
    <p:sldId id="377" r:id="rId9"/>
    <p:sldId id="432" r:id="rId10"/>
    <p:sldId id="433" r:id="rId11"/>
    <p:sldId id="495" r:id="rId12"/>
    <p:sldId id="381" r:id="rId13"/>
    <p:sldId id="496" r:id="rId14"/>
    <p:sldId id="497" r:id="rId15"/>
    <p:sldId id="489" r:id="rId16"/>
    <p:sldId id="382" r:id="rId17"/>
    <p:sldId id="479" r:id="rId18"/>
    <p:sldId id="498" r:id="rId19"/>
    <p:sldId id="439" r:id="rId20"/>
    <p:sldId id="492" r:id="rId21"/>
    <p:sldId id="385" r:id="rId22"/>
    <p:sldId id="446" r:id="rId23"/>
    <p:sldId id="500" r:id="rId24"/>
    <p:sldId id="501" r:id="rId25"/>
    <p:sldId id="493" r:id="rId26"/>
    <p:sldId id="386" r:id="rId27"/>
    <p:sldId id="502" r:id="rId28"/>
    <p:sldId id="504" r:id="rId29"/>
    <p:sldId id="494" r:id="rId30"/>
    <p:sldId id="387" r:id="rId31"/>
    <p:sldId id="453" r:id="rId32"/>
    <p:sldId id="506" r:id="rId33"/>
    <p:sldId id="507" r:id="rId34"/>
    <p:sldId id="532" r:id="rId35"/>
    <p:sldId id="410" r:id="rId36"/>
    <p:sldId id="575" r:id="rId37"/>
    <p:sldId id="509" r:id="rId38"/>
    <p:sldId id="511" r:id="rId39"/>
    <p:sldId id="321" r:id="rId40"/>
    <p:sldId id="293" r:id="rId41"/>
    <p:sldId id="539" r:id="rId42"/>
    <p:sldId id="564" r:id="rId43"/>
    <p:sldId id="583" r:id="rId44"/>
    <p:sldId id="584" r:id="rId45"/>
    <p:sldId id="465" r:id="rId46"/>
    <p:sldId id="425" r:id="rId47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2F9638"/>
    <a:srgbClr val="5B9BD5"/>
    <a:srgbClr val="EA2E7A"/>
    <a:srgbClr val="1D70B8"/>
    <a:srgbClr val="00B19D"/>
    <a:srgbClr val="0432FF"/>
    <a:srgbClr val="2700DC"/>
    <a:srgbClr val="783B83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96327" autoAdjust="0"/>
  </p:normalViewPr>
  <p:slideViewPr>
    <p:cSldViewPr snapToGrid="0">
      <p:cViewPr varScale="1">
        <p:scale>
          <a:sx n="82" d="100"/>
          <a:sy n="82" d="100"/>
        </p:scale>
        <p:origin x="9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cs-CZ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49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27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22.11.2021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3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22.11.2021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6.svg"/><Relationship Id="rId18" Type="http://schemas.openxmlformats.org/officeDocument/2006/relationships/image" Target="../media/image101.png"/><Relationship Id="rId3" Type="http://schemas.openxmlformats.org/officeDocument/2006/relationships/image" Target="../media/image22.svg"/><Relationship Id="rId21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8.png"/><Relationship Id="rId17" Type="http://schemas.openxmlformats.org/officeDocument/2006/relationships/image" Target="../media/image85.svg"/><Relationship Id="rId2" Type="http://schemas.openxmlformats.org/officeDocument/2006/relationships/image" Target="../media/image93.png"/><Relationship Id="rId16" Type="http://schemas.openxmlformats.org/officeDocument/2006/relationships/image" Target="../media/image8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7.svg"/><Relationship Id="rId5" Type="http://schemas.openxmlformats.org/officeDocument/2006/relationships/image" Target="../media/image48.svg"/><Relationship Id="rId15" Type="http://schemas.openxmlformats.org/officeDocument/2006/relationships/image" Target="../media/image100.svg"/><Relationship Id="rId23" Type="http://schemas.microsoft.com/office/2007/relationships/hdphoto" Target="../media/hdphoto1.wdp"/><Relationship Id="rId10" Type="http://schemas.openxmlformats.org/officeDocument/2006/relationships/image" Target="../media/image96.png"/><Relationship Id="rId19" Type="http://schemas.openxmlformats.org/officeDocument/2006/relationships/image" Target="../media/image89.svg"/><Relationship Id="rId4" Type="http://schemas.openxmlformats.org/officeDocument/2006/relationships/image" Target="../media/image94.png"/><Relationship Id="rId9" Type="http://schemas.openxmlformats.org/officeDocument/2006/relationships/image" Target="../media/image36.svg"/><Relationship Id="rId14" Type="http://schemas.openxmlformats.org/officeDocument/2006/relationships/image" Target="../media/image99.png"/><Relationship Id="rId2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ks.crr.cz/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hyperlink" Target="http://www.irop.mmr.cz/" TargetMode="External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hyperlink" Target="https://ks.crr.cz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82296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Integrovaný regionální operační program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746760" y="4503409"/>
            <a:ext cx="76504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XXIV. celostátní finanční konference SMOČR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ONLINE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25. 11. 2021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Aleš Pekárek, MMR</a:t>
            </a:r>
          </a:p>
          <a:p>
            <a:pPr lvl="0" algn="ctr" defTabSz="457200">
              <a:buClrTx/>
              <a:defRPr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  <a:endParaRPr lang="cs-CZ" dirty="0"/>
          </a:p>
          <a:p>
            <a:pPr marL="133350" indent="0"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Přestavba nehodové křižovatky s bezpečnými koridory</a:t>
            </a:r>
            <a:br>
              <a:rPr lang="cs-CZ" sz="17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             pro pěší a cyklisty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88" y="4147981"/>
            <a:ext cx="535876" cy="5358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br>
              <a:rPr lang="cs-CZ" sz="4000" dirty="0"/>
            </a:b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s budováním zelené infrastruktury měst a obcí, např. parky, náměstí, návsi, městské třídy, uliční prostory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- ucelené (komplexní) projekty veřejných prostranství zaměřené na zelenou infrastrukturu (modrou i zelenou složku), veřejnou a technickou infrastrukturu a související opatření v řešeném území</a:t>
            </a:r>
          </a:p>
          <a:p>
            <a:pPr marL="898525" lvl="0" indent="-898525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Revitalizace náměstí vč. výměny nevhodného povrchu za povrch umožňující vsakování vody, výsadby stromů, lampy veřejného osvětlení s prvky SMART řešení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i="1" dirty="0">
                <a:solidFill>
                  <a:schemeClr val="tx1"/>
                </a:solidFill>
              </a:rPr>
              <a:t>	</a:t>
            </a:r>
            <a:endParaRPr lang="cs-CZ" sz="1600" i="1" u="sng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4" y="1513803"/>
            <a:ext cx="7974231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školky, novostavba mateřské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školní družiny a školní kluby;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doplňkově: zázemí pro školní poradenské pracoviště, pro ne/pedagogické pracovníky, zázemí pro komunitní aktivity při ZŠ 	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učebna fyziky a chemie; modernizace prostor 	školní družiny; rozvod a zabezpečení internetu v budově školy; sportovní 	hřiště </a:t>
            </a: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5542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    v 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CRR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N+3 (průběžné výzvy, tlak na vysokou připravenost projektů)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školní kluby u víceletých gymnázií; doplňkově: zázemí pro školská porad. pracoviště, komunitní aktivity při SŠ/VOŠ 	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č.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na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na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 vč.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zvedáky do vany); 	přístrojové vybavení lůžkového hospice/mobilního paliativního týmu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265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929" y="455244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péče, perinatologické a 	gerontologické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(sonografické přístroje, polohovací lůžka, 	ventilátory, rehabilitační pomůcky apod.)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Podpora ochrany veřejného zdraví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rozvoj kapacit zdravotních ústavů, krajských hygienických stanic a 	klinik infekčních onemocnění, včetně podpory rozvoje odběrových 	míst a laboratoří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Infrastruktura a přístrojové vybavení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351" y="3822832"/>
            <a:ext cx="607538" cy="607538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2" y="1690690"/>
            <a:ext cx="513707" cy="5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 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republiky, Sekce IROP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pro ITI a CLLD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UNESCO památky + památky z Indikativního seznamu UNESCO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(individuální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UNESCO památky + památky z Indikativního seznamu UNESCO 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funkce, základní knihovny obcí od 10 tis. obyvatel 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revitalizace, parky u 	památek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740" y="2141408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19" y="3551864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059" y="4044148"/>
            <a:ext cx="26218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651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Doprovodná infrastruktura cestovního ruchu - záchytná 	parkoviště, odpočívadla, sociální zařízení, veřejná infrastruktura pro 	vodáckou a vodní turistiku / rekreační plavbu); turistická informační centra; 	budování 	turistických tras a revitalizace sítě značení; naučné stezky, 	navigační systémy měst a obcí</a:t>
            </a:r>
          </a:p>
        </p:txBody>
      </p:sp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950" y="2164702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098" y="1"/>
            <a:ext cx="12191999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Revitalizace haly Vincentka</a:t>
            </a:r>
            <a:br>
              <a:rPr lang="cs-CZ" sz="3200" dirty="0"/>
            </a:b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459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5" y="1138463"/>
            <a:ext cx="7828080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– staveb krajinářské architektury s budováním zelené infrastruktury měst a obcí (např. parky, návsi)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629" y="1667924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050" y="36767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771" y="5240276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628" y="2051495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628" y="2724317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8313" y="3298173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576" y="4033081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601" y="4802738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3999" y="5568132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6738" y="4400054"/>
            <a:ext cx="280827" cy="2808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0229" y="1180436"/>
            <a:ext cx="465271" cy="4652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</a:t>
            </a:r>
            <a:endParaRPr lang="cs-CZ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257"/>
              </p:ext>
            </p:extLst>
          </p:nvPr>
        </p:nvGraphicFramePr>
        <p:xfrm>
          <a:off x="770528" y="1025182"/>
          <a:ext cx="7602944" cy="486808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09838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581925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859669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602561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848951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2289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Alokace specifického cíle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13 184 752 074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21 618 659 010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14 640 615 392 Kč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9 401 359 240 Kč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10 877 534 746 Kč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15 047 921 902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9 679 604 844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10 232 104 870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9 449 982 490 Kč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8 523 834 930 Kč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6 – priorita 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Technická pomoc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2 218 910 408 Kč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33698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5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412" y="16303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aktivit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3346"/>
              </p:ext>
            </p:extLst>
          </p:nvPr>
        </p:nvGraphicFramePr>
        <p:xfrm>
          <a:off x="1249137" y="1322620"/>
          <a:ext cx="6988626" cy="4010269"/>
        </p:xfrm>
        <a:graphic>
          <a:graphicData uri="http://schemas.openxmlformats.org/drawingml/2006/table">
            <a:tbl>
              <a:tblPr/>
              <a:tblGrid>
                <a:gridCol w="994674">
                  <a:extLst>
                    <a:ext uri="{9D8B030D-6E8A-4147-A177-3AD203B41FA5}">
                      <a16:colId xmlns:a16="http://schemas.microsoft.com/office/drawing/2014/main" val="3608462242"/>
                    </a:ext>
                  </a:extLst>
                </a:gridCol>
                <a:gridCol w="1754752">
                  <a:extLst>
                    <a:ext uri="{9D8B030D-6E8A-4147-A177-3AD203B41FA5}">
                      <a16:colId xmlns:a16="http://schemas.microsoft.com/office/drawing/2014/main" val="1314811847"/>
                    </a:ext>
                  </a:extLst>
                </a:gridCol>
                <a:gridCol w="731934">
                  <a:extLst>
                    <a:ext uri="{9D8B030D-6E8A-4147-A177-3AD203B41FA5}">
                      <a16:colId xmlns:a16="http://schemas.microsoft.com/office/drawing/2014/main" val="3844393734"/>
                    </a:ext>
                  </a:extLst>
                </a:gridCol>
                <a:gridCol w="1719960">
                  <a:extLst>
                    <a:ext uri="{9D8B030D-6E8A-4147-A177-3AD203B41FA5}">
                      <a16:colId xmlns:a16="http://schemas.microsoft.com/office/drawing/2014/main" val="216909138"/>
                    </a:ext>
                  </a:extLst>
                </a:gridCol>
                <a:gridCol w="1787306">
                  <a:extLst>
                    <a:ext uri="{9D8B030D-6E8A-4147-A177-3AD203B41FA5}">
                      <a16:colId xmlns:a16="http://schemas.microsoft.com/office/drawing/2014/main" val="2324686148"/>
                    </a:ext>
                  </a:extLst>
                </a:gridCol>
              </a:tblGrid>
              <a:tr h="545030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Specifický</a:t>
                      </a:r>
                      <a:r>
                        <a:rPr lang="cs-C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cíl</a:t>
                      </a:r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</a:t>
                      </a:r>
                      <a:b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0108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6 592 376 037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129 946 829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64606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eHealth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2 636 950 415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51 978 732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9125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kyberbezpečnost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3 955 425 622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77 968 097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1698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kolejová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1 319 644 126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392 959 211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59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ostatní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6 163 284 115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2 648 794 821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344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cyklostezky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5 016 237 249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1 534 530 291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2972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dobíjecí stanice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1 388 200 158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613 998 767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362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telematika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1 474 266 208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806 598 274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252274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terminály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3 278 915 231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1 508 304 085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5679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bezpečnost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2 978 111 923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941 464 776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6451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veřejná</a:t>
                      </a:r>
                      <a:r>
                        <a:rPr lang="cs-CZ" sz="14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prostranství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14 640 615 392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4 736 312 182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276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PČR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4 512 652 435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5362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ZZS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1 880 271 848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9946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hasiči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3 008 434 957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59847"/>
                  </a:ext>
                </a:extLst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silnice II. třídy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10 877 534 746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466113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947" y="46104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aktivit</a:t>
            </a: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47153"/>
              </p:ext>
            </p:extLst>
          </p:nvPr>
        </p:nvGraphicFramePr>
        <p:xfrm>
          <a:off x="1297598" y="1194980"/>
          <a:ext cx="6768191" cy="5077360"/>
        </p:xfrm>
        <a:graphic>
          <a:graphicData uri="http://schemas.openxmlformats.org/drawingml/2006/table">
            <a:tbl>
              <a:tblPr/>
              <a:tblGrid>
                <a:gridCol w="963301">
                  <a:extLst>
                    <a:ext uri="{9D8B030D-6E8A-4147-A177-3AD203B41FA5}">
                      <a16:colId xmlns:a16="http://schemas.microsoft.com/office/drawing/2014/main" val="1745203872"/>
                    </a:ext>
                  </a:extLst>
                </a:gridCol>
                <a:gridCol w="1444951">
                  <a:extLst>
                    <a:ext uri="{9D8B030D-6E8A-4147-A177-3AD203B41FA5}">
                      <a16:colId xmlns:a16="http://schemas.microsoft.com/office/drawing/2014/main" val="315145231"/>
                    </a:ext>
                  </a:extLst>
                </a:gridCol>
                <a:gridCol w="963301">
                  <a:extLst>
                    <a:ext uri="{9D8B030D-6E8A-4147-A177-3AD203B41FA5}">
                      <a16:colId xmlns:a16="http://schemas.microsoft.com/office/drawing/2014/main" val="1357617864"/>
                    </a:ext>
                  </a:extLst>
                </a:gridCol>
                <a:gridCol w="1665707">
                  <a:extLst>
                    <a:ext uri="{9D8B030D-6E8A-4147-A177-3AD203B41FA5}">
                      <a16:colId xmlns:a16="http://schemas.microsoft.com/office/drawing/2014/main" val="3538054375"/>
                    </a:ext>
                  </a:extLst>
                </a:gridCol>
                <a:gridCol w="1730931">
                  <a:extLst>
                    <a:ext uri="{9D8B030D-6E8A-4147-A177-3AD203B41FA5}">
                      <a16:colId xmlns:a16="http://schemas.microsoft.com/office/drawing/2014/main" val="2328831914"/>
                    </a:ext>
                  </a:extLst>
                </a:gridCol>
              </a:tblGrid>
              <a:tr h="356983"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EFRR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717840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3 761 980 476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1 901 382 001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9416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6 470 606 418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3 701 925 263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7465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3 310 542 818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67982"/>
                  </a:ext>
                </a:extLst>
              </a:tr>
              <a:tr h="2150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neformální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374 246 867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86649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speciální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86296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bydlení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2 903 881 453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669 180 974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5442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služby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6 775 723 391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1 708 763 410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41901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urgentní příjmy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3 888 199 851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1072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integrovaná péče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30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psychiatrie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920 889 438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3815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paliativa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613 926 292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6680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hygiena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44226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památky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3 779 992 996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2 097 904 485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682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knihovny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1 889 996 498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697 702 242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5166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muzea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2 362 495 623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872 127 803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2697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cestovní ruch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1 417 497 374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523 276 682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845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8 523 834 930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924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technická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pomoc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2 218 910 408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41428"/>
                  </a:ext>
                </a:extLst>
              </a:tr>
              <a:tr h="25665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Celkem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25 989 365 791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4077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VRR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3,69%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4 604 709 772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  <a:endParaRPr lang="cs-CZ" sz="1200" b="1" i="1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901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PR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41,03%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51 234 808 924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11 071 371 734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29021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MRR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55,28%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69 035 761 210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14 917 994 057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84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038706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Další kroky v přípravě IROP</a:t>
            </a:r>
          </a:p>
        </p:txBody>
      </p:sp>
      <p:sp>
        <p:nvSpPr>
          <p:cNvPr id="5" name="Google Shape;158;p23"/>
          <p:cNvSpPr txBox="1">
            <a:spLocks noGrp="1"/>
          </p:cNvSpPr>
          <p:nvPr>
            <p:ph idx="1"/>
          </p:nvPr>
        </p:nvSpPr>
        <p:spPr>
          <a:xfrm>
            <a:off x="466928" y="1663431"/>
            <a:ext cx="8025216" cy="43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2000" dirty="0"/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endParaRPr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073310"/>
              </p:ext>
            </p:extLst>
          </p:nvPr>
        </p:nvGraphicFramePr>
        <p:xfrm>
          <a:off x="800100" y="1573824"/>
          <a:ext cx="7692045" cy="334805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960774">
                  <a:extLst>
                    <a:ext uri="{9D8B030D-6E8A-4147-A177-3AD203B41FA5}">
                      <a16:colId xmlns:a16="http://schemas.microsoft.com/office/drawing/2014/main" val="1668622879"/>
                    </a:ext>
                  </a:extLst>
                </a:gridCol>
                <a:gridCol w="1748827">
                  <a:extLst>
                    <a:ext uri="{9D8B030D-6E8A-4147-A177-3AD203B41FA5}">
                      <a16:colId xmlns:a16="http://schemas.microsoft.com/office/drawing/2014/main" val="2592272148"/>
                    </a:ext>
                  </a:extLst>
                </a:gridCol>
                <a:gridCol w="1982444">
                  <a:extLst>
                    <a:ext uri="{9D8B030D-6E8A-4147-A177-3AD203B41FA5}">
                      <a16:colId xmlns:a16="http://schemas.microsoft.com/office/drawing/2014/main" val="1027099972"/>
                    </a:ext>
                  </a:extLst>
                </a:gridCol>
              </a:tblGrid>
              <a:tr h="4081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Úkol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Termín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Garant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101475"/>
                  </a:ext>
                </a:extLst>
              </a:tr>
              <a:tr h="486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Schválení PD IROP vládou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5. 11. 2021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73444"/>
                  </a:ext>
                </a:extLst>
              </a:tr>
              <a:tr h="764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Oficiální odeslání PD IROP na EK  a začátek formálního vyjednávání s EK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Prosinec 2021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122688"/>
                  </a:ext>
                </a:extLst>
              </a:tr>
              <a:tr h="4418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0. jednání Monitorovacího výboru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17. 12. 2021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663850"/>
                  </a:ext>
                </a:extLst>
              </a:tr>
              <a:tr h="43607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Schválení PD IROP  Evropskou komisí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Duben 2022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EK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903990"/>
                  </a:ext>
                </a:extLst>
              </a:tr>
              <a:tr h="44785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1. jednání Monitorovacího výboru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Jaro 2022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MV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958954"/>
                  </a:ext>
                </a:extLst>
              </a:tr>
              <a:tr h="36292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Vyhlášení prvních výzev v IROP 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Jaro 2022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839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982425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Konzultační servis IROP</a:t>
            </a:r>
          </a:p>
        </p:txBody>
      </p:sp>
      <p:sp>
        <p:nvSpPr>
          <p:cNvPr id="5" name="Google Shape;158;p23"/>
          <p:cNvSpPr txBox="1">
            <a:spLocks noGrp="1"/>
          </p:cNvSpPr>
          <p:nvPr>
            <p:ph idx="1"/>
          </p:nvPr>
        </p:nvSpPr>
        <p:spPr>
          <a:xfrm>
            <a:off x="466928" y="1663431"/>
            <a:ext cx="8025216" cy="43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1200"/>
              </a:spcBef>
              <a:buNone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1600" dirty="0"/>
          </a:p>
          <a:p>
            <a:pPr marL="800100" lvl="1" indent="-342900">
              <a:buFont typeface="+mj-lt"/>
              <a:buAutoNum type="arabicPeriod"/>
            </a:pPr>
            <a:endParaRPr lang="cs-CZ" sz="2000" dirty="0"/>
          </a:p>
          <a:p>
            <a:pPr marL="457200" lvl="1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endParaRPr dirty="0"/>
          </a:p>
        </p:txBody>
      </p:sp>
      <p:sp>
        <p:nvSpPr>
          <p:cNvPr id="6" name="Zástupný symbol pro obsah 7">
            <a:extLst>
              <a:ext uri="{FF2B5EF4-FFF2-40B4-BE49-F238E27FC236}">
                <a16:creationId xmlns:a16="http://schemas.microsoft.com/office/drawing/2014/main" id="{38FD4703-C0F5-4324-9810-B270F256D95E}"/>
              </a:ext>
            </a:extLst>
          </p:cNvPr>
          <p:cNvSpPr txBox="1">
            <a:spLocks/>
          </p:cNvSpPr>
          <p:nvPr/>
        </p:nvSpPr>
        <p:spPr>
          <a:xfrm>
            <a:off x="466928" y="1491490"/>
            <a:ext cx="8133132" cy="47405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2385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</a:pPr>
            <a:r>
              <a:rPr lang="cs-CZ" sz="140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V průběhu roku 2021 spuštěna nová SW aplikace pro  zadávání a zodpovídání dotazů žadatelů a zpracovatelů před podáním žádosti o podporu</a:t>
            </a:r>
          </a:p>
          <a:p>
            <a:pPr marL="457200" lvl="1" indent="-323850">
              <a:lnSpc>
                <a:spcPct val="150000"/>
              </a:lnSpc>
              <a:spcBef>
                <a:spcPts val="1000"/>
              </a:spcBef>
              <a:buClr>
                <a:srgbClr val="1D71B8"/>
              </a:buClr>
              <a:buSzPts val="1500"/>
            </a:pPr>
            <a:r>
              <a:rPr lang="cs-CZ" sz="1400" b="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Aplikace je umístěna na webových stránkách Centra a je preferovaným způsobem komunikace žadatele s Centrem k IROP</a:t>
            </a:r>
          </a:p>
          <a:p>
            <a:pPr marL="457200" lvl="1" indent="-323850">
              <a:lnSpc>
                <a:spcPct val="150000"/>
              </a:lnSpc>
              <a:spcBef>
                <a:spcPts val="1000"/>
              </a:spcBef>
              <a:buClr>
                <a:srgbClr val="1D71B8"/>
              </a:buClr>
              <a:buSzPts val="1500"/>
            </a:pPr>
            <a:r>
              <a:rPr lang="cs-CZ" sz="1400" b="0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Zajištění jednotnosti odpovědí a vytvoření databáze dotazů</a:t>
            </a: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1800" b="0" dirty="0">
              <a:solidFill>
                <a:schemeClr val="tx2">
                  <a:lumMod val="50000"/>
                </a:schemeClr>
              </a:solidFill>
              <a:cs typeface="Arial"/>
              <a:hlinkClick r:id="rId2"/>
            </a:endParaRP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800" b="0" dirty="0">
                <a:solidFill>
                  <a:schemeClr val="tx2">
                    <a:lumMod val="50000"/>
                  </a:schemeClr>
                </a:solidFill>
                <a:cs typeface="Arial"/>
              </a:rPr>
              <a:t>	</a:t>
            </a:r>
            <a:r>
              <a:rPr lang="cs-CZ" sz="1800" b="0" dirty="0">
                <a:solidFill>
                  <a:schemeClr val="tx2">
                    <a:lumMod val="50000"/>
                  </a:schemeClr>
                </a:solidFill>
                <a:cs typeface="Arial"/>
                <a:hlinkClick r:id="rId2"/>
              </a:rPr>
              <a:t>https://ks.crr.cz/</a:t>
            </a:r>
            <a:r>
              <a:rPr lang="cs-CZ" sz="1800" b="0" dirty="0">
                <a:solidFill>
                  <a:schemeClr val="tx2">
                    <a:lumMod val="50000"/>
                  </a:schemeClr>
                </a:solidFill>
                <a:cs typeface="Arial"/>
              </a:rPr>
              <a:t> </a:t>
            </a:r>
            <a:endParaRPr lang="cs-CZ" sz="4000" b="0" dirty="0">
              <a:solidFill>
                <a:schemeClr val="tx1"/>
              </a:solidFill>
            </a:endParaRPr>
          </a:p>
          <a:p>
            <a:pPr marL="266700" lvl="1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D53ECD-631A-4D75-A804-C5D4DF9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950" y="3428999"/>
            <a:ext cx="4409521" cy="26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19747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367796" y="1512089"/>
            <a:ext cx="6070600" cy="761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KONZULTAČNÍ SERVIS IROP</a:t>
            </a: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https://ks.crr.cz/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183" y="4136871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676" y="1965592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Digitalizace stavebního řízení – kompletní elektronické podání a 	řízení, standardizované formáty projektových dokumentací, jednotné 	podklady, přístup k detailům jednotlivých řízení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	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	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Metropolitní, krajské a další neveřejné sítě veřejné správy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- fyzická ochrana serverů; 	antivirus; systém pro sledování síťového provozu; filtrování komunikace 	zvenčí či zevnitř; ověřování identity uživatelů; šifrovací prostředky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4271</TotalTime>
  <Words>1656</Words>
  <Application>Microsoft Office PowerPoint</Application>
  <PresentationFormat>Předvádění na obrazovce (4:3)</PresentationFormat>
  <Paragraphs>469</Paragraphs>
  <Slides>44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Integrovaný regionální operační program 2021 - 2027</vt:lpstr>
      <vt:lpstr>Prezentace aplikace PowerPoint</vt:lpstr>
      <vt:lpstr>Prezentace aplikace PowerPoint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2.1  Čistá a aktivní mobilita</vt:lpstr>
      <vt:lpstr>Specifický cíl 2.1  Čistá a aktivní mobilita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Specifický cíl 4.1  Vzdělávací infrastruktura</vt:lpstr>
      <vt:lpstr>Specifický cíl 4.1  Vzdělávací infrastruktura </vt:lpstr>
      <vt:lpstr>Specifický cíl 4.1  Vzdělávací infrastruktura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Příklad: Urgentní příjem </vt:lpstr>
      <vt:lpstr>Specifický cíl 4.4  Kulturní dědictví a cestovní ruch</vt:lpstr>
      <vt:lpstr> Specifický cíl 4.4 Kulturní dědictví a cestovní ruch  </vt:lpstr>
      <vt:lpstr> Specifický cíl 4.4 Kulturní dědictví a cestovní ruch  </vt:lpstr>
      <vt:lpstr>Příklad: Revitalizace haly Vincentka  </vt:lpstr>
      <vt:lpstr>Příklad: Nová expozice v muzeu </vt:lpstr>
      <vt:lpstr>Specifický cíl  5.1  Komunitně vedený místní rozvoj</vt:lpstr>
      <vt:lpstr> Specifický cíl 5.1 Komunitně vedený místní rozvoj </vt:lpstr>
      <vt:lpstr>Návrh rozdělení alokace v IROP</vt:lpstr>
      <vt:lpstr>Celkový přehled alokací do úrovně aktivit</vt:lpstr>
      <vt:lpstr>Celkový přehled alokací do úrovně aktivit</vt:lpstr>
      <vt:lpstr>Další kroky v přípravě IROP</vt:lpstr>
      <vt:lpstr>Konzultační servis IROP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Strnadová Kateřina</cp:lastModifiedBy>
  <cp:revision>215</cp:revision>
  <cp:lastPrinted>2020-08-31T07:49:39Z</cp:lastPrinted>
  <dcterms:created xsi:type="dcterms:W3CDTF">2020-03-04T11:03:47Z</dcterms:created>
  <dcterms:modified xsi:type="dcterms:W3CDTF">2021-11-22T14:34:21Z</dcterms:modified>
</cp:coreProperties>
</file>